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7" r:id="rId3"/>
    <p:sldId id="257" r:id="rId4"/>
    <p:sldId id="288" r:id="rId5"/>
    <p:sldId id="282" r:id="rId6"/>
    <p:sldId id="277" r:id="rId7"/>
    <p:sldId id="280" r:id="rId8"/>
    <p:sldId id="279" r:id="rId9"/>
    <p:sldId id="283" r:id="rId10"/>
    <p:sldId id="281" r:id="rId11"/>
    <p:sldId id="284" r:id="rId12"/>
    <p:sldId id="258" r:id="rId13"/>
    <p:sldId id="278" r:id="rId14"/>
    <p:sldId id="289" r:id="rId15"/>
    <p:sldId id="265" r:id="rId16"/>
    <p:sldId id="285" r:id="rId17"/>
    <p:sldId id="268" r:id="rId18"/>
    <p:sldId id="269" r:id="rId19"/>
    <p:sldId id="272" r:id="rId20"/>
    <p:sldId id="271" r:id="rId21"/>
    <p:sldId id="270" r:id="rId22"/>
    <p:sldId id="259" r:id="rId23"/>
    <p:sldId id="261" r:id="rId24"/>
    <p:sldId id="286" r:id="rId25"/>
    <p:sldId id="267" r:id="rId26"/>
    <p:sldId id="273" r:id="rId27"/>
    <p:sldId id="262" r:id="rId28"/>
    <p:sldId id="263" r:id="rId29"/>
    <p:sldId id="264" r:id="rId30"/>
    <p:sldId id="274" r:id="rId31"/>
    <p:sldId id="275" r:id="rId32"/>
    <p:sldId id="276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91"/>
    <p:restoredTop sz="94663"/>
  </p:normalViewPr>
  <p:slideViewPr>
    <p:cSldViewPr snapToGrid="0" snapToObjects="1">
      <p:cViewPr>
        <p:scale>
          <a:sx n="95" d="100"/>
          <a:sy n="95" d="100"/>
        </p:scale>
        <p:origin x="1296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22.png>
</file>

<file path=ppt/media/image23.png>
</file>

<file path=ppt/media/image24.png>
</file>

<file path=ppt/media/image26.png>
</file>

<file path=ppt/media/image31.png>
</file>

<file path=ppt/media/image32.png>
</file>

<file path=ppt/media/image34.png>
</file>

<file path=ppt/media/image37.png>
</file>

<file path=ppt/media/image40.png>
</file>

<file path=ppt/media/image41.png>
</file>

<file path=ppt/media/image4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95582-9FC8-FB4E-8F77-7F1F56D6DF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80280A-0541-6F4E-A5CB-CCD2D58D80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AC472D-5B5E-7C41-8810-53FC1010B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4E7B2-81E1-1A4A-8790-ABED2B7F0707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4A5EC8-B6A6-164B-804E-7DF10DA7B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F57940-96CC-BD4E-A685-F312351DC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FD3A3-E02C-6845-B8AB-51F890FA1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72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9EC1A-618E-D848-B1AE-45C2C24DB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BE49F6-F134-CB4F-8B4E-E567931E27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92E41C-998B-BA4D-A4E7-32071000A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4E7B2-81E1-1A4A-8790-ABED2B7F0707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1C3117-46EE-144E-BC4D-FEFE9AC1A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B9D3FC-DEF5-8347-98DA-FCF464CE9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FD3A3-E02C-6845-B8AB-51F890FA1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800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498966-6C2A-074B-84C1-E469D15984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C5C3E7-3BDD-6145-981E-7E459873C9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C673A8-1114-F14B-B6DC-082FA0AA2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4E7B2-81E1-1A4A-8790-ABED2B7F0707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F770C-9282-5C44-A35F-D00FA872A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87F4D-3F54-6F47-80C0-FFC96F2A9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FD3A3-E02C-6845-B8AB-51F890FA1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43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1E15E-D0CD-1F43-B0FD-09C97A353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48C87-9628-5340-8E0B-B80AA4B3D1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F5F86-4609-F840-B15B-7C45F86CB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4E7B2-81E1-1A4A-8790-ABED2B7F0707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B6E0CC-033C-A748-8CCC-89E75E0A1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6B229D-D6A6-9945-B9D9-428E0AED8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FD3A3-E02C-6845-B8AB-51F890FA1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603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88211-F1C1-204D-9BDA-451B71476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EA4374-A95F-E84D-A852-4D08D449E9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976C45-82C0-7C42-9D77-EF3C631E6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4E7B2-81E1-1A4A-8790-ABED2B7F0707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A70DFD-B865-E142-94E4-A9EAC72B5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2C06D2-5585-C04B-944C-18A20D140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FD3A3-E02C-6845-B8AB-51F890FA1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81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0E7A7-6AA1-1E4F-B96C-8B279A8D8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FD12F2-391E-D34D-A623-1FAED6D6DB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3366D5-FF91-8E48-B329-2750B1DFCA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BA7E53-C6A3-F744-A07E-09DD500EB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4E7B2-81E1-1A4A-8790-ABED2B7F0707}" type="datetimeFigureOut">
              <a:rPr lang="en-US" smtClean="0"/>
              <a:t>6/27/20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744831-55D9-744E-83DA-AC50B8DA4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E2004C-1816-CC43-9AD5-39EB0C1C5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FD3A3-E02C-6845-B8AB-51F890FA1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65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6B23A-ABE8-9B48-96B2-96DC92767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1CCACA-1F1F-CD43-B158-197DCCE26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8531AC-7CE0-154C-9C31-E1690F20BC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716298-DD07-FC44-BED0-FC435D47A6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77E638-8956-0C47-9B2E-30DC511DFF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75D68E-2AB5-F247-8A9D-38FFE2FF1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4E7B2-81E1-1A4A-8790-ABED2B7F0707}" type="datetimeFigureOut">
              <a:rPr lang="en-US" smtClean="0"/>
              <a:t>6/27/20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24ED41-3CF8-DD41-9DCA-0B50F0B85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34660F-80AD-B64D-B539-4135462BE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FD3A3-E02C-6845-B8AB-51F890FA1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72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C87A1-0CB1-D84A-A8E5-CF6F63828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8A2E62-0CD9-1C4C-8D77-A8C3DF8B0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4E7B2-81E1-1A4A-8790-ABED2B7F0707}" type="datetimeFigureOut">
              <a:rPr lang="en-US" smtClean="0"/>
              <a:t>6/27/20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370932-8926-FD4B-B94D-5B30CC191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2761BA-FB6C-B041-AAA7-A829E3D6B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FD3A3-E02C-6845-B8AB-51F890FA1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979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9B0162-963C-1243-96E6-5E4165FF6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4E7B2-81E1-1A4A-8790-ABED2B7F0707}" type="datetimeFigureOut">
              <a:rPr lang="en-US" smtClean="0"/>
              <a:t>6/27/20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F42E47-0530-FA48-A0C1-25D277F30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BC2FBD-9AB9-DF4F-88A6-4195504CE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FD3A3-E02C-6845-B8AB-51F890FA1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712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4D0F1-4B2A-144C-9288-5A289B1DA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30CE9E-0B2C-E64D-9FDA-0D1FCB78A7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4F874E-411A-3A48-AA61-12833E56EB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5B2EE1-6730-B147-A2F7-1F8B842D3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4E7B2-81E1-1A4A-8790-ABED2B7F0707}" type="datetimeFigureOut">
              <a:rPr lang="en-US" smtClean="0"/>
              <a:t>6/27/20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426BA8-F830-AC41-B9B0-A053F5882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C8D4C8-B09F-E245-988B-610BC3087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FD3A3-E02C-6845-B8AB-51F890FA1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256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479E3-2095-7D42-A017-B3F3A6460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76EB6B-29C7-EB40-AD97-DAED61FC0B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F6AFC5-3573-124C-9FBC-AE012AA638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5D179B-69AD-C94F-A754-61F7825D2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F4E7B2-81E1-1A4A-8790-ABED2B7F0707}" type="datetimeFigureOut">
              <a:rPr lang="en-US" smtClean="0"/>
              <a:t>6/27/20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3BC2A7-EC9D-C546-8D70-7AA5FE80A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29277D-969D-1B41-86A0-9675BCC24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FD3A3-E02C-6845-B8AB-51F890FA1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426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41856E-DB2A-DC40-8A62-7BD1C6A25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AB8F7F-2389-9F46-8A59-3E7D16C7EC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5C372F-E3D2-E44D-8804-5DEC6198E4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4E7B2-81E1-1A4A-8790-ABED2B7F0707}" type="datetimeFigureOut">
              <a:rPr lang="en-US" smtClean="0"/>
              <a:t>6/27/20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43D419-982A-4649-AE6B-F2416B09B5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506E83-B0EA-2D47-8F9B-D100DE46DC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3FD3A3-E02C-6845-B8AB-51F890FA1D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443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3" Type="http://schemas.openxmlformats.org/officeDocument/2006/relationships/image" Target="../media/image4.emf"/><Relationship Id="rId7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15.emf"/><Relationship Id="rId7" Type="http://schemas.openxmlformats.org/officeDocument/2006/relationships/image" Target="../media/image19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3FB50-2BC6-AA44-A3AC-526FDB3AEE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ccRCC Single-Cell Data Preview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859C10-0E23-2D4B-B6B4-B548331F16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Nick Borcherding</a:t>
            </a:r>
          </a:p>
          <a:p>
            <a:r>
              <a:rPr lang="en-US" dirty="0"/>
              <a:t>06/30/2020</a:t>
            </a:r>
          </a:p>
        </p:txBody>
      </p:sp>
    </p:spTree>
    <p:extLst>
      <p:ext uri="{BB962C8B-B14F-4D97-AF65-F5344CB8AC3E}">
        <p14:creationId xmlns:p14="http://schemas.microsoft.com/office/powerpoint/2010/main" val="7500223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41BFE7F-34DE-9D46-A161-6155CEFE6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6247" y="228600"/>
            <a:ext cx="6400800" cy="6400800"/>
          </a:xfrm>
          <a:prstGeom prst="rect">
            <a:avLst/>
          </a:prstGeom>
        </p:spPr>
      </p:pic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286462B6-CD33-4E41-87D9-0525D66C8E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50153"/>
            <a:ext cx="5597525" cy="48010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84C030D-F8DB-F746-AFF2-44B65E1F0F91}"/>
              </a:ext>
            </a:extLst>
          </p:cNvPr>
          <p:cNvSpPr txBox="1"/>
          <p:nvPr/>
        </p:nvSpPr>
        <p:spPr>
          <a:xfrm>
            <a:off x="108857" y="130628"/>
            <a:ext cx="58567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Correlations with Pure Cell Populations</a:t>
            </a:r>
          </a:p>
        </p:txBody>
      </p:sp>
    </p:spTree>
    <p:extLst>
      <p:ext uri="{BB962C8B-B14F-4D97-AF65-F5344CB8AC3E}">
        <p14:creationId xmlns:p14="http://schemas.microsoft.com/office/powerpoint/2010/main" val="1416752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FAACF-B583-874F-B8E1-5E380B7FD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 Type Identification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D574CC-C16B-464F-BE7A-F57A85BDD7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3. Attach Contig data</a:t>
            </a:r>
          </a:p>
        </p:txBody>
      </p:sp>
    </p:spTree>
    <p:extLst>
      <p:ext uri="{BB962C8B-B14F-4D97-AF65-F5344CB8AC3E}">
        <p14:creationId xmlns:p14="http://schemas.microsoft.com/office/powerpoint/2010/main" val="2427282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looking, table, sitting, dark&#10;&#10;Description automatically generated">
            <a:extLst>
              <a:ext uri="{FF2B5EF4-FFF2-40B4-BE49-F238E27FC236}">
                <a16:creationId xmlns:a16="http://schemas.microsoft.com/office/drawing/2014/main" id="{7A0A36AB-CCE5-3D42-9DB7-30A8EF824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548" y="1547812"/>
            <a:ext cx="10650904" cy="46672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38D85F-D526-E146-B11C-478F43F13C13}"/>
              </a:ext>
            </a:extLst>
          </p:cNvPr>
          <p:cNvSpPr txBox="1"/>
          <p:nvPr/>
        </p:nvSpPr>
        <p:spPr>
          <a:xfrm>
            <a:off x="108857" y="130628"/>
            <a:ext cx="52672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Frequency of Clonotypes Repeated</a:t>
            </a:r>
          </a:p>
        </p:txBody>
      </p:sp>
    </p:spTree>
    <p:extLst>
      <p:ext uri="{BB962C8B-B14F-4D97-AF65-F5344CB8AC3E}">
        <p14:creationId xmlns:p14="http://schemas.microsoft.com/office/powerpoint/2010/main" val="1049025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CB8F1B26-527F-C44F-BE4B-F02374B4D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1505" y="865188"/>
            <a:ext cx="7190495" cy="4801038"/>
          </a:xfrm>
          <a:prstGeom prst="rect">
            <a:avLst/>
          </a:prstGeom>
        </p:spPr>
      </p:pic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9E15E359-EF92-FA4D-AFE2-4D79866FF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621" y="865188"/>
            <a:ext cx="5597525" cy="48010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37E997C-B4E1-F346-BE60-25065821F9A5}"/>
              </a:ext>
            </a:extLst>
          </p:cNvPr>
          <p:cNvSpPr txBox="1"/>
          <p:nvPr/>
        </p:nvSpPr>
        <p:spPr>
          <a:xfrm>
            <a:off x="108857" y="130628"/>
            <a:ext cx="44061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Loose Final Cell Type Assignments</a:t>
            </a:r>
          </a:p>
        </p:txBody>
      </p:sp>
    </p:spTree>
    <p:extLst>
      <p:ext uri="{BB962C8B-B14F-4D97-AF65-F5344CB8AC3E}">
        <p14:creationId xmlns:p14="http://schemas.microsoft.com/office/powerpoint/2010/main" val="2047825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A75D8603-8329-A04A-A3CE-1BB18E2DB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95" y="1916579"/>
            <a:ext cx="11561961" cy="33143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2B4CD8-75D6-7640-8DB2-4734CED3B836}"/>
              </a:ext>
            </a:extLst>
          </p:cNvPr>
          <p:cNvSpPr txBox="1"/>
          <p:nvPr/>
        </p:nvSpPr>
        <p:spPr>
          <a:xfrm>
            <a:off x="1035423" y="1627094"/>
            <a:ext cx="2367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= Kidney Parenchyma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B71812-C8FC-F04F-8447-966B096A9367}"/>
              </a:ext>
            </a:extLst>
          </p:cNvPr>
          <p:cNvSpPr txBox="1"/>
          <p:nvPr/>
        </p:nvSpPr>
        <p:spPr>
          <a:xfrm>
            <a:off x="4790689" y="1627094"/>
            <a:ext cx="2081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 Peripheral Blood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384DFE-C1F5-BB4F-96BC-A4C9B6E350A5}"/>
              </a:ext>
            </a:extLst>
          </p:cNvPr>
          <p:cNvSpPr txBox="1"/>
          <p:nvPr/>
        </p:nvSpPr>
        <p:spPr>
          <a:xfrm>
            <a:off x="9276793" y="1627094"/>
            <a:ext cx="1124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 = Tumor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164CB6-7450-F942-BBD2-5CEBD24FD528}"/>
              </a:ext>
            </a:extLst>
          </p:cNvPr>
          <p:cNvSpPr txBox="1"/>
          <p:nvPr/>
        </p:nvSpPr>
        <p:spPr>
          <a:xfrm>
            <a:off x="10400947" y="2622176"/>
            <a:ext cx="1584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Activated APCs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8C78E44-8C50-AF41-B83F-627B6B1C79D8}"/>
              </a:ext>
            </a:extLst>
          </p:cNvPr>
          <p:cNvSpPr/>
          <p:nvPr/>
        </p:nvSpPr>
        <p:spPr>
          <a:xfrm>
            <a:off x="10542494" y="3092824"/>
            <a:ext cx="766482" cy="48091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381ECD-6C69-0E40-AC1E-3294F2616C71}"/>
              </a:ext>
            </a:extLst>
          </p:cNvPr>
          <p:cNvSpPr txBox="1"/>
          <p:nvPr/>
        </p:nvSpPr>
        <p:spPr>
          <a:xfrm>
            <a:off x="8707855" y="2806842"/>
            <a:ext cx="1693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Activated T cells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6FDAAD8-C330-1C4C-89A2-238543D14722}"/>
              </a:ext>
            </a:extLst>
          </p:cNvPr>
          <p:cNvSpPr/>
          <p:nvPr/>
        </p:nvSpPr>
        <p:spPr>
          <a:xfrm>
            <a:off x="9314481" y="3172671"/>
            <a:ext cx="766482" cy="48091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1607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D6C44-6B9E-ED4C-8133-D1553F334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CD8</a:t>
            </a:r>
            <a:r>
              <a:rPr lang="en-US" baseline="30000" dirty="0"/>
              <a:t>+ </a:t>
            </a:r>
            <a:r>
              <a:rPr lang="en-US" dirty="0"/>
              <a:t>T cells</a:t>
            </a:r>
            <a:endParaRPr lang="en-US" baseline="30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D24661-03BE-E444-A4E1-DDE8C27959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3620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11737B6D-DD83-0B47-BDC2-A84AEBF347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88" y="1193799"/>
            <a:ext cx="5459412" cy="46825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0E6700-5A9D-8F46-BA5A-F0535D287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600" y="1143000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5053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6C44CA47-B00B-9847-9306-0779EE0915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88" y="1193799"/>
            <a:ext cx="5459412" cy="4682579"/>
          </a:xfrm>
          <a:prstGeom prst="rect">
            <a:avLst/>
          </a:prstGeom>
        </p:spPr>
      </p:pic>
      <p:pic>
        <p:nvPicPr>
          <p:cNvPr id="5" name="Picture 4" descr="A picture containing light&#10;&#10;Description automatically generated">
            <a:extLst>
              <a:ext uri="{FF2B5EF4-FFF2-40B4-BE49-F238E27FC236}">
                <a16:creationId xmlns:a16="http://schemas.microsoft.com/office/drawing/2014/main" id="{308D9110-A0A8-B340-B200-ABA42537BE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00" y="337941"/>
            <a:ext cx="2505076" cy="618211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75CE01-9EA2-7F48-A0B5-E684D4FCB3CA}"/>
              </a:ext>
            </a:extLst>
          </p:cNvPr>
          <p:cNvSpPr txBox="1"/>
          <p:nvPr/>
        </p:nvSpPr>
        <p:spPr>
          <a:xfrm>
            <a:off x="134470" y="337941"/>
            <a:ext cx="39598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Top 10 Markers by Cluster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0EFCF0-BACB-1C42-98EF-76A5690CC6DE}"/>
              </a:ext>
            </a:extLst>
          </p:cNvPr>
          <p:cNvSpPr txBox="1"/>
          <p:nvPr/>
        </p:nvSpPr>
        <p:spPr>
          <a:xfrm>
            <a:off x="4356846" y="695722"/>
            <a:ext cx="320985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 </a:t>
            </a:r>
            <a:r>
              <a:rPr lang="en-US" dirty="0" err="1"/>
              <a:t>Preexhuasted</a:t>
            </a:r>
            <a:endParaRPr lang="en-US" dirty="0"/>
          </a:p>
          <a:p>
            <a:r>
              <a:rPr lang="en-US" dirty="0"/>
              <a:t>1 </a:t>
            </a:r>
            <a:r>
              <a:rPr lang="en-US" dirty="0" err="1"/>
              <a:t>GzmB</a:t>
            </a:r>
            <a:r>
              <a:rPr lang="en-US" dirty="0"/>
              <a:t>-  PDCD1+ </a:t>
            </a:r>
            <a:r>
              <a:rPr lang="en-US" dirty="0" err="1"/>
              <a:t>Exhuasted</a:t>
            </a:r>
            <a:endParaRPr lang="en-US" dirty="0"/>
          </a:p>
          <a:p>
            <a:r>
              <a:rPr lang="en-US" dirty="0"/>
              <a:t>2 </a:t>
            </a:r>
            <a:r>
              <a:rPr lang="en-US" dirty="0" err="1"/>
              <a:t>GzmB</a:t>
            </a:r>
            <a:r>
              <a:rPr lang="en-US" dirty="0"/>
              <a:t>+  PDCD1- CTL</a:t>
            </a:r>
          </a:p>
          <a:p>
            <a:r>
              <a:rPr lang="en-US" dirty="0"/>
              <a:t>3 CD44+ CD69+ Activating</a:t>
            </a:r>
          </a:p>
          <a:p>
            <a:r>
              <a:rPr lang="en-US" dirty="0"/>
              <a:t>4 CCR7+ SELL+ TCF7+ Tcm/Naive</a:t>
            </a:r>
          </a:p>
        </p:txBody>
      </p:sp>
    </p:spTree>
    <p:extLst>
      <p:ext uri="{BB962C8B-B14F-4D97-AF65-F5344CB8AC3E}">
        <p14:creationId xmlns:p14="http://schemas.microsoft.com/office/powerpoint/2010/main" val="15881851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64F7BD-40C8-5F4C-B8C5-8E0F27423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1034" y="188259"/>
            <a:ext cx="6134100" cy="61341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F6EDAC-6707-5E49-89E5-B93079515039}"/>
              </a:ext>
            </a:extLst>
          </p:cNvPr>
          <p:cNvSpPr txBox="1"/>
          <p:nvPr/>
        </p:nvSpPr>
        <p:spPr>
          <a:xfrm>
            <a:off x="134470" y="337941"/>
            <a:ext cx="22515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Cell Trajectory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F52999-E880-9149-9E2B-F60369D1D22E}"/>
              </a:ext>
            </a:extLst>
          </p:cNvPr>
          <p:cNvSpPr txBox="1"/>
          <p:nvPr/>
        </p:nvSpPr>
        <p:spPr>
          <a:xfrm>
            <a:off x="6096000" y="1001330"/>
            <a:ext cx="28704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Cluster 4 (Purple) is origin</a:t>
            </a:r>
          </a:p>
        </p:txBody>
      </p:sp>
    </p:spTree>
    <p:extLst>
      <p:ext uri="{BB962C8B-B14F-4D97-AF65-F5344CB8AC3E}">
        <p14:creationId xmlns:p14="http://schemas.microsoft.com/office/powerpoint/2010/main" val="12744902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B845BC-16AE-C349-8F1B-2CA96AC86A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0173" y="2185988"/>
            <a:ext cx="3839765" cy="3071812"/>
          </a:xfrm>
          <a:prstGeom prst="rect">
            <a:avLst/>
          </a:prstGeom>
        </p:spPr>
      </p:pic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6CEA728E-3CED-5143-88B2-1729304F9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588" y="1193799"/>
            <a:ext cx="5459412" cy="46825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962235-FC15-4243-9814-547E6CB6A8CC}"/>
              </a:ext>
            </a:extLst>
          </p:cNvPr>
          <p:cNvSpPr txBox="1"/>
          <p:nvPr/>
        </p:nvSpPr>
        <p:spPr>
          <a:xfrm>
            <a:off x="2638543" y="1009133"/>
            <a:ext cx="7909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Clusters 3 and 4 have the greatest number of unique clonotypes (highest diversity)</a:t>
            </a:r>
          </a:p>
        </p:txBody>
      </p:sp>
    </p:spTree>
    <p:extLst>
      <p:ext uri="{BB962C8B-B14F-4D97-AF65-F5344CB8AC3E}">
        <p14:creationId xmlns:p14="http://schemas.microsoft.com/office/powerpoint/2010/main" val="1437757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2B0E6-1610-874E-9334-05AF32174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040CF0-2FFC-2349-BB75-BC9F485AA6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464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9FF1E2-50D4-D641-8754-848B825CF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" y="2343149"/>
            <a:ext cx="6536533" cy="26146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5126B2-B96E-F047-B202-F7CE108751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4723" y="1721644"/>
            <a:ext cx="4552949" cy="34147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FCE7F2C-B32C-CD4B-9DBF-018D40F472B2}"/>
              </a:ext>
            </a:extLst>
          </p:cNvPr>
          <p:cNvSpPr txBox="1"/>
          <p:nvPr/>
        </p:nvSpPr>
        <p:spPr>
          <a:xfrm>
            <a:off x="1179892" y="1224285"/>
            <a:ext cx="57947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Large degree of overlap for cluster 0 </a:t>
            </a:r>
            <a:r>
              <a:rPr lang="en-US" dirty="0">
                <a:sym typeface="Wingdings" pitchFamily="2" charset="2"/>
              </a:rPr>
              <a:t> 4, 0  1 and 14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Clonotypic evidence of at least 1 branch of the trajectory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9728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711F232E-241A-1E4E-9258-F84E2FF85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00" y="1293812"/>
            <a:ext cx="7588250" cy="45613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7306D5E-FBC4-4245-990F-8560F9640603}"/>
              </a:ext>
            </a:extLst>
          </p:cNvPr>
          <p:cNvSpPr txBox="1"/>
          <p:nvPr/>
        </p:nvSpPr>
        <p:spPr>
          <a:xfrm>
            <a:off x="3065929" y="818164"/>
            <a:ext cx="5752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Clonotype dynamics by tissue type and cluster (tumor only)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B10E285-60C6-014D-871F-A8BB57A80517}"/>
              </a:ext>
            </a:extLst>
          </p:cNvPr>
          <p:cNvCxnSpPr/>
          <p:nvPr/>
        </p:nvCxnSpPr>
        <p:spPr>
          <a:xfrm>
            <a:off x="3792071" y="2944906"/>
            <a:ext cx="0" cy="22187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9D17AF8-0574-954B-88AC-537FA31DF706}"/>
              </a:ext>
            </a:extLst>
          </p:cNvPr>
          <p:cNvSpPr txBox="1"/>
          <p:nvPr/>
        </p:nvSpPr>
        <p:spPr>
          <a:xfrm rot="16200000">
            <a:off x="2513996" y="3829436"/>
            <a:ext cx="2186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Expanded clonotypes</a:t>
            </a:r>
          </a:p>
        </p:txBody>
      </p:sp>
    </p:spTree>
    <p:extLst>
      <p:ext uri="{BB962C8B-B14F-4D97-AF65-F5344CB8AC3E}">
        <p14:creationId xmlns:p14="http://schemas.microsoft.com/office/powerpoint/2010/main" val="15773017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F4D33AB-BDB9-2F42-A459-427F03ECD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CD4+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F3C3A0-7501-BE49-949D-9189ED2F39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6416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C2479F12-14ED-8F43-9817-747CE40EC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665" y="1488174"/>
            <a:ext cx="5002212" cy="429043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8100A2B-D9EC-6044-90B2-A5BCED338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2154" y="1079391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9138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C2479F12-14ED-8F43-9817-747CE40EC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665" y="1488174"/>
            <a:ext cx="5002212" cy="4290435"/>
          </a:xfrm>
          <a:prstGeom prst="rect">
            <a:avLst/>
          </a:prstGeom>
        </p:spPr>
      </p:pic>
      <p:pic>
        <p:nvPicPr>
          <p:cNvPr id="11" name="Picture 10" descr="A close up of a light&#10;&#10;Description automatically generated">
            <a:extLst>
              <a:ext uri="{FF2B5EF4-FFF2-40B4-BE49-F238E27FC236}">
                <a16:creationId xmlns:a16="http://schemas.microsoft.com/office/drawing/2014/main" id="{7C5B698E-04AB-3041-AF84-AF4D0370F8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1322" y="0"/>
            <a:ext cx="2520254" cy="6858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E8FB689-CF89-1340-9887-7B50465D9193}"/>
              </a:ext>
            </a:extLst>
          </p:cNvPr>
          <p:cNvSpPr txBox="1"/>
          <p:nvPr/>
        </p:nvSpPr>
        <p:spPr>
          <a:xfrm>
            <a:off x="5123329" y="340727"/>
            <a:ext cx="320985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 </a:t>
            </a:r>
            <a:r>
              <a:rPr lang="en-US" dirty="0" err="1"/>
              <a:t>Preexhuasted</a:t>
            </a:r>
            <a:endParaRPr lang="en-US" dirty="0"/>
          </a:p>
          <a:p>
            <a:r>
              <a:rPr lang="en-US" dirty="0"/>
              <a:t>1 </a:t>
            </a:r>
            <a:r>
              <a:rPr lang="en-US" dirty="0" err="1"/>
              <a:t>GzmB</a:t>
            </a:r>
            <a:r>
              <a:rPr lang="en-US" dirty="0"/>
              <a:t>-  PDCD1+ </a:t>
            </a:r>
            <a:r>
              <a:rPr lang="en-US" dirty="0" err="1"/>
              <a:t>Exhuasted</a:t>
            </a:r>
            <a:endParaRPr lang="en-US" dirty="0"/>
          </a:p>
          <a:p>
            <a:r>
              <a:rPr lang="en-US" dirty="0"/>
              <a:t>2 </a:t>
            </a:r>
            <a:r>
              <a:rPr lang="en-US" dirty="0" err="1"/>
              <a:t>GzmB</a:t>
            </a:r>
            <a:r>
              <a:rPr lang="en-US" dirty="0"/>
              <a:t>+  PDCD1- CTL</a:t>
            </a:r>
          </a:p>
          <a:p>
            <a:r>
              <a:rPr lang="en-US" dirty="0"/>
              <a:t>3 CD44+ CD69+ Activating</a:t>
            </a:r>
          </a:p>
          <a:p>
            <a:r>
              <a:rPr lang="en-US" dirty="0"/>
              <a:t>4 CCR7+ SELL+ TCF7+ Tcm/Naive</a:t>
            </a:r>
          </a:p>
        </p:txBody>
      </p:sp>
    </p:spTree>
    <p:extLst>
      <p:ext uri="{BB962C8B-B14F-4D97-AF65-F5344CB8AC3E}">
        <p14:creationId xmlns:p14="http://schemas.microsoft.com/office/powerpoint/2010/main" val="34173115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DE4949-A9AC-5846-A2E4-7C237B4AC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788" y="547688"/>
            <a:ext cx="5467350" cy="546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5376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312E9EDE-D81D-BF4F-9ECB-A407AA733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354" y="1450974"/>
            <a:ext cx="5002212" cy="42904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9575AD-81D7-9A4C-B086-D5088FECF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8906" y="1816921"/>
            <a:ext cx="4448175" cy="355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2338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1F6929D-AF8B-7F4E-87C9-CCBC648EEB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258" y="1182687"/>
            <a:ext cx="9709867" cy="4492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5230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DB52BE6-6B9D-7847-86AD-426D0545E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8112" y="1955602"/>
            <a:ext cx="3929062" cy="29467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1AB437-7C0F-F84B-B415-53BD2DB78B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774" y="2142231"/>
            <a:ext cx="6433843" cy="2573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694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6A1F89A9-4839-8840-AB51-92F600941F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076" y="1222375"/>
            <a:ext cx="6716712" cy="4037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506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9E15E359-EF92-FA4D-AFE2-4D79866FFC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392" y="1028480"/>
            <a:ext cx="5597525" cy="48010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10DFA4-E9D7-4B4D-A5D5-399990C09537}"/>
              </a:ext>
            </a:extLst>
          </p:cNvPr>
          <p:cNvSpPr txBox="1"/>
          <p:nvPr/>
        </p:nvSpPr>
        <p:spPr>
          <a:xfrm>
            <a:off x="7153835" y="196327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74EAA14-28D5-BB43-8F44-C5B2385552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6844884"/>
              </p:ext>
            </p:extLst>
          </p:nvPr>
        </p:nvGraphicFramePr>
        <p:xfrm>
          <a:off x="6168649" y="838051"/>
          <a:ext cx="5597524" cy="434848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399381">
                  <a:extLst>
                    <a:ext uri="{9D8B030D-6E8A-4147-A177-3AD203B41FA5}">
                      <a16:colId xmlns:a16="http://schemas.microsoft.com/office/drawing/2014/main" val="3827890322"/>
                    </a:ext>
                  </a:extLst>
                </a:gridCol>
                <a:gridCol w="1399381">
                  <a:extLst>
                    <a:ext uri="{9D8B030D-6E8A-4147-A177-3AD203B41FA5}">
                      <a16:colId xmlns:a16="http://schemas.microsoft.com/office/drawing/2014/main" val="3100254509"/>
                    </a:ext>
                  </a:extLst>
                </a:gridCol>
                <a:gridCol w="1153297">
                  <a:extLst>
                    <a:ext uri="{9D8B030D-6E8A-4147-A177-3AD203B41FA5}">
                      <a16:colId xmlns:a16="http://schemas.microsoft.com/office/drawing/2014/main" val="4070719767"/>
                    </a:ext>
                  </a:extLst>
                </a:gridCol>
                <a:gridCol w="1645465">
                  <a:extLst>
                    <a:ext uri="{9D8B030D-6E8A-4147-A177-3AD203B41FA5}">
                      <a16:colId xmlns:a16="http://schemas.microsoft.com/office/drawing/2014/main" val="26305903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Tissue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Mean number of genes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648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7726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4993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11387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949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3184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1296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5820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8225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4844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38066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58792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3464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5125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27738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4680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41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61555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8260F-F351-684C-91F3-698B8C12D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2A68F8-EA1B-5A41-A0DE-76A1822C55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5231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B42BC391-9B5A-8D4E-965E-D4F057B35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075" y="1339736"/>
            <a:ext cx="5641975" cy="4178528"/>
          </a:xfrm>
          <a:prstGeom prst="rect">
            <a:avLst/>
          </a:prstGeom>
        </p:spPr>
      </p:pic>
      <p:pic>
        <p:nvPicPr>
          <p:cNvPr id="7" name="Picture 6" descr="A picture containing building, sitting, clock&#10;&#10;Description automatically generated">
            <a:extLst>
              <a:ext uri="{FF2B5EF4-FFF2-40B4-BE49-F238E27FC236}">
                <a16:creationId xmlns:a16="http://schemas.microsoft.com/office/drawing/2014/main" id="{98D6599A-8AC7-594A-BB0A-8A5EAFFC5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0594" y="0"/>
            <a:ext cx="14718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8847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8322B9-8370-A244-842F-18809B429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2625" y="1143000"/>
            <a:ext cx="4572000" cy="457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EA59816-EBCA-8240-B2D2-AA5FB2D8A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1812" y="1143000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4942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A75D8603-8329-A04A-A3CE-1BB18E2DB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195" y="1916579"/>
            <a:ext cx="11561961" cy="33143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2B4CD8-75D6-7640-8DB2-4734CED3B836}"/>
              </a:ext>
            </a:extLst>
          </p:cNvPr>
          <p:cNvSpPr txBox="1"/>
          <p:nvPr/>
        </p:nvSpPr>
        <p:spPr>
          <a:xfrm>
            <a:off x="1035423" y="1627094"/>
            <a:ext cx="23670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 = Kidney Parenchyma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B71812-C8FC-F04F-8447-966B096A9367}"/>
              </a:ext>
            </a:extLst>
          </p:cNvPr>
          <p:cNvSpPr txBox="1"/>
          <p:nvPr/>
        </p:nvSpPr>
        <p:spPr>
          <a:xfrm>
            <a:off x="4790689" y="1627094"/>
            <a:ext cx="2081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 = Peripheral Blood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384DFE-C1F5-BB4F-96BC-A4C9B6E350A5}"/>
              </a:ext>
            </a:extLst>
          </p:cNvPr>
          <p:cNvSpPr txBox="1"/>
          <p:nvPr/>
        </p:nvSpPr>
        <p:spPr>
          <a:xfrm>
            <a:off x="9276793" y="1627094"/>
            <a:ext cx="1124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 = Tumor</a:t>
            </a:r>
          </a:p>
        </p:txBody>
      </p:sp>
    </p:spTree>
    <p:extLst>
      <p:ext uri="{BB962C8B-B14F-4D97-AF65-F5344CB8AC3E}">
        <p14:creationId xmlns:p14="http://schemas.microsoft.com/office/powerpoint/2010/main" val="3208361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FAACF-B583-874F-B8E1-5E380B7FD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 Type Identification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D574CC-C16B-464F-BE7A-F57A85BDD7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Use canonical Markers</a:t>
            </a:r>
          </a:p>
        </p:txBody>
      </p:sp>
    </p:spTree>
    <p:extLst>
      <p:ext uri="{BB962C8B-B14F-4D97-AF65-F5344CB8AC3E}">
        <p14:creationId xmlns:p14="http://schemas.microsoft.com/office/powerpoint/2010/main" val="4190053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2BFC67-AB9A-8543-A8DE-91CA027C2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950" y="601436"/>
            <a:ext cx="2971800" cy="2743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2A374DC-8F4A-7B4E-9EE2-2B880CED9A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8925" y="601436"/>
            <a:ext cx="2971800" cy="274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7C9803-3746-D94F-90A7-828C449BCC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3038" y="601436"/>
            <a:ext cx="2971800" cy="2743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F20D63-C301-634A-9252-FB18ABFB25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8888" y="601436"/>
            <a:ext cx="2971800" cy="2743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0A109D9-14FE-2E45-A135-9C65C81051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938" y="3658096"/>
            <a:ext cx="2971800" cy="2743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69C8826-E7B1-124B-A99E-58C894AEF7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14738" y="3658096"/>
            <a:ext cx="2971800" cy="2743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F062691-A8BF-0047-A449-082FB78F21C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86538" y="3658096"/>
            <a:ext cx="2971800" cy="27432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545C90D-7549-3F42-B16E-ED87604C023E}"/>
              </a:ext>
            </a:extLst>
          </p:cNvPr>
          <p:cNvSpPr txBox="1"/>
          <p:nvPr/>
        </p:nvSpPr>
        <p:spPr>
          <a:xfrm rot="16200000">
            <a:off x="-344165" y="1680648"/>
            <a:ext cx="12731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 Cells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BF46E9-37E5-7646-BE1E-41750CA3FC9A}"/>
              </a:ext>
            </a:extLst>
          </p:cNvPr>
          <p:cNvSpPr txBox="1"/>
          <p:nvPr/>
        </p:nvSpPr>
        <p:spPr>
          <a:xfrm rot="16200000">
            <a:off x="-508017" y="4488902"/>
            <a:ext cx="17171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Dendritic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E237CE-7799-BB44-8FC7-7C0BE42ABF90}"/>
              </a:ext>
            </a:extLst>
          </p:cNvPr>
          <p:cNvSpPr txBox="1"/>
          <p:nvPr/>
        </p:nvSpPr>
        <p:spPr>
          <a:xfrm>
            <a:off x="8420005" y="6488668"/>
            <a:ext cx="3771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Expression is % of cell expressing gene</a:t>
            </a:r>
          </a:p>
        </p:txBody>
      </p:sp>
    </p:spTree>
    <p:extLst>
      <p:ext uri="{BB962C8B-B14F-4D97-AF65-F5344CB8AC3E}">
        <p14:creationId xmlns:p14="http://schemas.microsoft.com/office/powerpoint/2010/main" val="1051728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ECF30B-BF0B-B949-9938-A82537B6E4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796636"/>
            <a:ext cx="2971800" cy="2743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19B4B3-20E0-DD46-AD1D-394564337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796636"/>
            <a:ext cx="2971800" cy="274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D68544-E04C-C54F-9BE8-1FFCA75C61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4200" y="3442854"/>
            <a:ext cx="2971800" cy="2743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94F783E-6F0B-3340-90CB-5DF93A7E80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539836"/>
            <a:ext cx="2971800" cy="2743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F633126-77D3-2C4E-8063-765CC9ACDEAE}"/>
              </a:ext>
            </a:extLst>
          </p:cNvPr>
          <p:cNvSpPr txBox="1"/>
          <p:nvPr/>
        </p:nvSpPr>
        <p:spPr>
          <a:xfrm rot="16200000">
            <a:off x="2060704" y="3136612"/>
            <a:ext cx="15422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Myeloid</a:t>
            </a:r>
          </a:p>
        </p:txBody>
      </p:sp>
    </p:spTree>
    <p:extLst>
      <p:ext uri="{BB962C8B-B14F-4D97-AF65-F5344CB8AC3E}">
        <p14:creationId xmlns:p14="http://schemas.microsoft.com/office/powerpoint/2010/main" val="2741147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4C1563-5715-0047-9AFB-25A7B2BF2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480" y="817419"/>
            <a:ext cx="2971800" cy="2743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3068A9B-842A-0441-B57B-C4F3742F7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3971" y="3671455"/>
            <a:ext cx="2971800" cy="27432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8CF80A3-6FF0-7F4E-ACD4-ADA16CD84A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771" y="3671455"/>
            <a:ext cx="2971800" cy="2743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4352F6E-811B-3D47-8C58-165F305144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5771" y="3671455"/>
            <a:ext cx="2971800" cy="27432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0A207C1-CC41-874C-AA27-469DC915A5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30143" y="3671455"/>
            <a:ext cx="2971800" cy="27432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9817E68-9CC2-5845-A4D8-BF94FFBF58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40280" y="817419"/>
            <a:ext cx="2971800" cy="27432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EE26A17-F264-684F-9719-BA020254590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12080" y="817419"/>
            <a:ext cx="2971800" cy="27432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7824B6A-6D10-DD42-ADD3-5614BFF6D068}"/>
              </a:ext>
            </a:extLst>
          </p:cNvPr>
          <p:cNvSpPr txBox="1"/>
          <p:nvPr/>
        </p:nvSpPr>
        <p:spPr>
          <a:xfrm rot="16200000">
            <a:off x="-243003" y="1800405"/>
            <a:ext cx="15279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NK Cells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D7C65FD-2298-C84F-BE6F-7FB33053AA09}"/>
              </a:ext>
            </a:extLst>
          </p:cNvPr>
          <p:cNvSpPr txBox="1"/>
          <p:nvPr/>
        </p:nvSpPr>
        <p:spPr>
          <a:xfrm rot="16200000">
            <a:off x="-104345" y="4750668"/>
            <a:ext cx="12506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 Cells</a:t>
            </a:r>
          </a:p>
        </p:txBody>
      </p:sp>
    </p:spTree>
    <p:extLst>
      <p:ext uri="{BB962C8B-B14F-4D97-AF65-F5344CB8AC3E}">
        <p14:creationId xmlns:p14="http://schemas.microsoft.com/office/powerpoint/2010/main" val="1040491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FAACF-B583-874F-B8E1-5E380B7FD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 Type Identification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D574CC-C16B-464F-BE7A-F57A85BDD7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 Use Correlations with pure cell populations from ENCODE</a:t>
            </a:r>
          </a:p>
        </p:txBody>
      </p:sp>
    </p:spTree>
    <p:extLst>
      <p:ext uri="{BB962C8B-B14F-4D97-AF65-F5344CB8AC3E}">
        <p14:creationId xmlns:p14="http://schemas.microsoft.com/office/powerpoint/2010/main" val="1947823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271</Words>
  <Application>Microsoft Macintosh PowerPoint</Application>
  <PresentationFormat>Widescreen</PresentationFormat>
  <Paragraphs>91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ccRCC Single-Cell Data Preview</vt:lpstr>
      <vt:lpstr>PowerPoint Presentation</vt:lpstr>
      <vt:lpstr>PowerPoint Presentation</vt:lpstr>
      <vt:lpstr>PowerPoint Presentation</vt:lpstr>
      <vt:lpstr>Cell Type Identification</vt:lpstr>
      <vt:lpstr>PowerPoint Presentation</vt:lpstr>
      <vt:lpstr>PowerPoint Presentation</vt:lpstr>
      <vt:lpstr>PowerPoint Presentation</vt:lpstr>
      <vt:lpstr>Cell Type Identification</vt:lpstr>
      <vt:lpstr>PowerPoint Presentation</vt:lpstr>
      <vt:lpstr>Cell Type Identification</vt:lpstr>
      <vt:lpstr>PowerPoint Presentation</vt:lpstr>
      <vt:lpstr>PowerPoint Presentation</vt:lpstr>
      <vt:lpstr>PowerPoint Presentation</vt:lpstr>
      <vt:lpstr>CD8+ T cells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CD4+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APCs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ccRCC Single-Cell Data Preview</dc:title>
  <dc:creator>Borcherding, Nicholas (CCOM Student)</dc:creator>
  <cp:lastModifiedBy>Borcherding, Nicholas (CCOM Student)</cp:lastModifiedBy>
  <cp:revision>12</cp:revision>
  <dcterms:created xsi:type="dcterms:W3CDTF">2020-06-27T17:56:36Z</dcterms:created>
  <dcterms:modified xsi:type="dcterms:W3CDTF">2020-06-27T19:27:15Z</dcterms:modified>
</cp:coreProperties>
</file>

<file path=docProps/thumbnail.jpeg>
</file>